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302" r:id="rId4"/>
    <p:sldId id="306" r:id="rId5"/>
    <p:sldId id="308" r:id="rId6"/>
    <p:sldId id="313" r:id="rId7"/>
    <p:sldId id="319" r:id="rId8"/>
    <p:sldId id="320" r:id="rId9"/>
    <p:sldId id="321" r:id="rId10"/>
    <p:sldId id="326" r:id="rId11"/>
    <p:sldId id="317" r:id="rId12"/>
    <p:sldId id="322" r:id="rId13"/>
    <p:sldId id="324" r:id="rId14"/>
    <p:sldId id="327" r:id="rId15"/>
    <p:sldId id="325" r:id="rId16"/>
    <p:sldId id="316" r:id="rId17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D5D5"/>
    <a:srgbClr val="233149"/>
    <a:srgbClr val="1F4C4D"/>
    <a:srgbClr val="E8E8E8"/>
    <a:srgbClr val="F2F2F2"/>
    <a:srgbClr val="C7C7C7"/>
    <a:srgbClr val="43C7C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6" autoAdjust="0"/>
    <p:restoredTop sz="71221" autoAdjust="0"/>
  </p:normalViewPr>
  <p:slideViewPr>
    <p:cSldViewPr snapToGrid="0">
      <p:cViewPr varScale="1">
        <p:scale>
          <a:sx n="105" d="100"/>
          <a:sy n="105" d="100"/>
        </p:scale>
        <p:origin x="2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F3EF5EF-C183-428B-80C9-8F2B957BC91E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92D6AB0-0FA5-430A-BCC2-23081630493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5B4B78-E002-4AC6-A2ED-F1DF018D23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3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0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70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19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7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33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62CF91-6D34-4D4F-8CE5-D4A0A4B68714}" type="slidenum">
              <a:rPr lang="zh-CN" altLang="en-US" sz="1200" smtClean="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8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9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72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02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05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0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522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0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27100" y="1066800"/>
            <a:ext cx="3048000" cy="28829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348D7349-070A-4E19-80EA-7B230E0E17FB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C97C92D1-5584-4434-AC6F-1A0276F9EC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6F08C8AF-B2FD-4039-AB05-6C0BA0F4FD4E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7ED57256-5415-40C2-8041-45C3C06E4E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131A0EE4-B2B4-4030-A5A0-82DC478FBD58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099A4A58-4ABF-4966-A22B-3DFF79468A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237920" y="196230"/>
            <a:ext cx="230076" cy="290200"/>
            <a:chOff x="4481513" y="4638676"/>
            <a:chExt cx="290512" cy="366711"/>
          </a:xfrm>
          <a:solidFill>
            <a:schemeClr val="bg1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4598988" y="4784725"/>
              <a:ext cx="46038" cy="23812"/>
            </a:xfrm>
            <a:custGeom>
              <a:avLst/>
              <a:gdLst>
                <a:gd name="T0" fmla="*/ 0 w 29"/>
                <a:gd name="T1" fmla="*/ 13 h 15"/>
                <a:gd name="T2" fmla="*/ 18 w 29"/>
                <a:gd name="T3" fmla="*/ 15 h 15"/>
                <a:gd name="T4" fmla="*/ 29 w 29"/>
                <a:gd name="T5" fmla="*/ 1 h 15"/>
                <a:gd name="T6" fmla="*/ 14 w 29"/>
                <a:gd name="T7" fmla="*/ 0 h 15"/>
                <a:gd name="T8" fmla="*/ 0 w 2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0" y="13"/>
                  </a:moveTo>
                  <a:lnTo>
                    <a:pt x="18" y="15"/>
                  </a:lnTo>
                  <a:lnTo>
                    <a:pt x="29" y="1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4562475" y="4962525"/>
              <a:ext cx="50800" cy="42862"/>
            </a:xfrm>
            <a:custGeom>
              <a:avLst/>
              <a:gdLst>
                <a:gd name="T0" fmla="*/ 6 w 32"/>
                <a:gd name="T1" fmla="*/ 0 h 27"/>
                <a:gd name="T2" fmla="*/ 0 w 32"/>
                <a:gd name="T3" fmla="*/ 27 h 27"/>
                <a:gd name="T4" fmla="*/ 32 w 32"/>
                <a:gd name="T5" fmla="*/ 0 h 27"/>
                <a:gd name="T6" fmla="*/ 6 w 3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7">
                  <a:moveTo>
                    <a:pt x="6" y="0"/>
                  </a:moveTo>
                  <a:lnTo>
                    <a:pt x="0" y="27"/>
                  </a:lnTo>
                  <a:lnTo>
                    <a:pt x="3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4591050" y="4962525"/>
              <a:ext cx="107950" cy="38100"/>
            </a:xfrm>
            <a:custGeom>
              <a:avLst/>
              <a:gdLst>
                <a:gd name="T0" fmla="*/ 58 w 68"/>
                <a:gd name="T1" fmla="*/ 0 h 24"/>
                <a:gd name="T2" fmla="*/ 31 w 68"/>
                <a:gd name="T3" fmla="*/ 0 h 24"/>
                <a:gd name="T4" fmla="*/ 0 w 68"/>
                <a:gd name="T5" fmla="*/ 24 h 24"/>
                <a:gd name="T6" fmla="*/ 68 w 68"/>
                <a:gd name="T7" fmla="*/ 24 h 24"/>
                <a:gd name="T8" fmla="*/ 47 w 68"/>
                <a:gd name="T9" fmla="*/ 11 h 24"/>
                <a:gd name="T10" fmla="*/ 58 w 6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4">
                  <a:moveTo>
                    <a:pt x="58" y="0"/>
                  </a:moveTo>
                  <a:lnTo>
                    <a:pt x="31" y="0"/>
                  </a:lnTo>
                  <a:lnTo>
                    <a:pt x="0" y="24"/>
                  </a:lnTo>
                  <a:lnTo>
                    <a:pt x="68" y="24"/>
                  </a:lnTo>
                  <a:lnTo>
                    <a:pt x="47" y="11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4491038" y="4638676"/>
              <a:ext cx="263525" cy="258762"/>
            </a:xfrm>
            <a:custGeom>
              <a:avLst/>
              <a:gdLst>
                <a:gd name="T0" fmla="*/ 123 w 166"/>
                <a:gd name="T1" fmla="*/ 77 h 163"/>
                <a:gd name="T2" fmla="*/ 123 w 166"/>
                <a:gd name="T3" fmla="*/ 57 h 163"/>
                <a:gd name="T4" fmla="*/ 117 w 166"/>
                <a:gd name="T5" fmla="*/ 64 h 163"/>
                <a:gd name="T6" fmla="*/ 117 w 166"/>
                <a:gd name="T7" fmla="*/ 43 h 163"/>
                <a:gd name="T8" fmla="*/ 109 w 166"/>
                <a:gd name="T9" fmla="*/ 53 h 163"/>
                <a:gd name="T10" fmla="*/ 109 w 166"/>
                <a:gd name="T11" fmla="*/ 30 h 163"/>
                <a:gd name="T12" fmla="*/ 101 w 166"/>
                <a:gd name="T13" fmla="*/ 44 h 163"/>
                <a:gd name="T14" fmla="*/ 77 w 166"/>
                <a:gd name="T15" fmla="*/ 10 h 163"/>
                <a:gd name="T16" fmla="*/ 76 w 166"/>
                <a:gd name="T17" fmla="*/ 62 h 163"/>
                <a:gd name="T18" fmla="*/ 75 w 166"/>
                <a:gd name="T19" fmla="*/ 62 h 163"/>
                <a:gd name="T20" fmla="*/ 6 w 166"/>
                <a:gd name="T21" fmla="*/ 0 h 163"/>
                <a:gd name="T22" fmla="*/ 59 w 166"/>
                <a:gd name="T23" fmla="*/ 76 h 163"/>
                <a:gd name="T24" fmla="*/ 0 w 166"/>
                <a:gd name="T25" fmla="*/ 125 h 163"/>
                <a:gd name="T26" fmla="*/ 37 w 166"/>
                <a:gd name="T27" fmla="*/ 163 h 163"/>
                <a:gd name="T28" fmla="*/ 65 w 166"/>
                <a:gd name="T29" fmla="*/ 144 h 163"/>
                <a:gd name="T30" fmla="*/ 62 w 166"/>
                <a:gd name="T31" fmla="*/ 153 h 163"/>
                <a:gd name="T32" fmla="*/ 72 w 166"/>
                <a:gd name="T33" fmla="*/ 153 h 163"/>
                <a:gd name="T34" fmla="*/ 75 w 166"/>
                <a:gd name="T35" fmla="*/ 143 h 163"/>
                <a:gd name="T36" fmla="*/ 109 w 166"/>
                <a:gd name="T37" fmla="*/ 126 h 163"/>
                <a:gd name="T38" fmla="*/ 102 w 166"/>
                <a:gd name="T39" fmla="*/ 116 h 163"/>
                <a:gd name="T40" fmla="*/ 80 w 166"/>
                <a:gd name="T41" fmla="*/ 131 h 163"/>
                <a:gd name="T42" fmla="*/ 61 w 166"/>
                <a:gd name="T43" fmla="*/ 129 h 163"/>
                <a:gd name="T44" fmla="*/ 35 w 166"/>
                <a:gd name="T45" fmla="*/ 148 h 163"/>
                <a:gd name="T46" fmla="*/ 17 w 166"/>
                <a:gd name="T47" fmla="*/ 126 h 163"/>
                <a:gd name="T48" fmla="*/ 89 w 166"/>
                <a:gd name="T49" fmla="*/ 72 h 163"/>
                <a:gd name="T50" fmla="*/ 89 w 166"/>
                <a:gd name="T51" fmla="*/ 46 h 163"/>
                <a:gd name="T52" fmla="*/ 147 w 166"/>
                <a:gd name="T53" fmla="*/ 133 h 163"/>
                <a:gd name="T54" fmla="*/ 116 w 166"/>
                <a:gd name="T55" fmla="*/ 156 h 163"/>
                <a:gd name="T56" fmla="*/ 136 w 166"/>
                <a:gd name="T57" fmla="*/ 156 h 163"/>
                <a:gd name="T58" fmla="*/ 166 w 166"/>
                <a:gd name="T59" fmla="*/ 132 h 163"/>
                <a:gd name="T60" fmla="*/ 123 w 166"/>
                <a:gd name="T61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" h="163">
                  <a:moveTo>
                    <a:pt x="123" y="77"/>
                  </a:moveTo>
                  <a:lnTo>
                    <a:pt x="123" y="57"/>
                  </a:lnTo>
                  <a:lnTo>
                    <a:pt x="117" y="64"/>
                  </a:lnTo>
                  <a:lnTo>
                    <a:pt x="117" y="43"/>
                  </a:lnTo>
                  <a:lnTo>
                    <a:pt x="109" y="53"/>
                  </a:lnTo>
                  <a:lnTo>
                    <a:pt x="109" y="30"/>
                  </a:lnTo>
                  <a:lnTo>
                    <a:pt x="101" y="44"/>
                  </a:lnTo>
                  <a:lnTo>
                    <a:pt x="77" y="10"/>
                  </a:lnTo>
                  <a:lnTo>
                    <a:pt x="76" y="62"/>
                  </a:lnTo>
                  <a:lnTo>
                    <a:pt x="75" y="62"/>
                  </a:lnTo>
                  <a:lnTo>
                    <a:pt x="6" y="0"/>
                  </a:lnTo>
                  <a:lnTo>
                    <a:pt x="59" y="76"/>
                  </a:lnTo>
                  <a:lnTo>
                    <a:pt x="0" y="125"/>
                  </a:lnTo>
                  <a:lnTo>
                    <a:pt x="37" y="163"/>
                  </a:lnTo>
                  <a:lnTo>
                    <a:pt x="65" y="144"/>
                  </a:lnTo>
                  <a:lnTo>
                    <a:pt x="62" y="153"/>
                  </a:lnTo>
                  <a:lnTo>
                    <a:pt x="72" y="153"/>
                  </a:lnTo>
                  <a:lnTo>
                    <a:pt x="75" y="143"/>
                  </a:lnTo>
                  <a:lnTo>
                    <a:pt x="109" y="126"/>
                  </a:lnTo>
                  <a:lnTo>
                    <a:pt x="102" y="116"/>
                  </a:lnTo>
                  <a:lnTo>
                    <a:pt x="80" y="131"/>
                  </a:lnTo>
                  <a:lnTo>
                    <a:pt x="61" y="129"/>
                  </a:lnTo>
                  <a:lnTo>
                    <a:pt x="35" y="148"/>
                  </a:lnTo>
                  <a:lnTo>
                    <a:pt x="17" y="126"/>
                  </a:lnTo>
                  <a:lnTo>
                    <a:pt x="89" y="72"/>
                  </a:lnTo>
                  <a:lnTo>
                    <a:pt x="89" y="46"/>
                  </a:lnTo>
                  <a:lnTo>
                    <a:pt x="147" y="133"/>
                  </a:lnTo>
                  <a:lnTo>
                    <a:pt x="116" y="15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2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54977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4564063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578350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459422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4484688" y="4903788"/>
              <a:ext cx="58738" cy="38100"/>
            </a:xfrm>
            <a:custGeom>
              <a:avLst/>
              <a:gdLst>
                <a:gd name="T0" fmla="*/ 60 w 60"/>
                <a:gd name="T1" fmla="*/ 34 h 39"/>
                <a:gd name="T2" fmla="*/ 36 w 60"/>
                <a:gd name="T3" fmla="*/ 34 h 39"/>
                <a:gd name="T4" fmla="*/ 36 w 60"/>
                <a:gd name="T5" fmla="*/ 29 h 39"/>
                <a:gd name="T6" fmla="*/ 60 w 60"/>
                <a:gd name="T7" fmla="*/ 29 h 39"/>
                <a:gd name="T8" fmla="*/ 60 w 60"/>
                <a:gd name="T9" fmla="*/ 23 h 39"/>
                <a:gd name="T10" fmla="*/ 36 w 60"/>
                <a:gd name="T11" fmla="*/ 23 h 39"/>
                <a:gd name="T12" fmla="*/ 36 w 60"/>
                <a:gd name="T13" fmla="*/ 21 h 39"/>
                <a:gd name="T14" fmla="*/ 55 w 60"/>
                <a:gd name="T15" fmla="*/ 21 h 39"/>
                <a:gd name="T16" fmla="*/ 60 w 60"/>
                <a:gd name="T17" fmla="*/ 16 h 39"/>
                <a:gd name="T18" fmla="*/ 60 w 60"/>
                <a:gd name="T19" fmla="*/ 0 h 39"/>
                <a:gd name="T20" fmla="*/ 0 w 60"/>
                <a:gd name="T21" fmla="*/ 0 h 39"/>
                <a:gd name="T22" fmla="*/ 0 w 60"/>
                <a:gd name="T23" fmla="*/ 21 h 39"/>
                <a:gd name="T24" fmla="*/ 24 w 60"/>
                <a:gd name="T25" fmla="*/ 21 h 39"/>
                <a:gd name="T26" fmla="*/ 24 w 60"/>
                <a:gd name="T27" fmla="*/ 23 h 39"/>
                <a:gd name="T28" fmla="*/ 0 w 60"/>
                <a:gd name="T29" fmla="*/ 23 h 39"/>
                <a:gd name="T30" fmla="*/ 0 w 60"/>
                <a:gd name="T31" fmla="*/ 29 h 39"/>
                <a:gd name="T32" fmla="*/ 24 w 60"/>
                <a:gd name="T33" fmla="*/ 29 h 39"/>
                <a:gd name="T34" fmla="*/ 24 w 60"/>
                <a:gd name="T35" fmla="*/ 34 h 39"/>
                <a:gd name="T36" fmla="*/ 0 w 60"/>
                <a:gd name="T37" fmla="*/ 34 h 39"/>
                <a:gd name="T38" fmla="*/ 0 w 60"/>
                <a:gd name="T39" fmla="*/ 39 h 39"/>
                <a:gd name="T40" fmla="*/ 60 w 60"/>
                <a:gd name="T41" fmla="*/ 39 h 39"/>
                <a:gd name="T42" fmla="*/ 60 w 60"/>
                <a:gd name="T43" fmla="*/ 34 h 39"/>
                <a:gd name="T44" fmla="*/ 36 w 60"/>
                <a:gd name="T45" fmla="*/ 5 h 39"/>
                <a:gd name="T46" fmla="*/ 49 w 60"/>
                <a:gd name="T47" fmla="*/ 5 h 39"/>
                <a:gd name="T48" fmla="*/ 49 w 60"/>
                <a:gd name="T49" fmla="*/ 14 h 39"/>
                <a:gd name="T50" fmla="*/ 46 w 60"/>
                <a:gd name="T51" fmla="*/ 16 h 39"/>
                <a:gd name="T52" fmla="*/ 46 w 60"/>
                <a:gd name="T53" fmla="*/ 16 h 39"/>
                <a:gd name="T54" fmla="*/ 47 w 60"/>
                <a:gd name="T55" fmla="*/ 6 h 39"/>
                <a:gd name="T56" fmla="*/ 40 w 60"/>
                <a:gd name="T57" fmla="*/ 6 h 39"/>
                <a:gd name="T58" fmla="*/ 38 w 60"/>
                <a:gd name="T59" fmla="*/ 16 h 39"/>
                <a:gd name="T60" fmla="*/ 36 w 60"/>
                <a:gd name="T61" fmla="*/ 16 h 39"/>
                <a:gd name="T62" fmla="*/ 36 w 60"/>
                <a:gd name="T63" fmla="*/ 5 h 39"/>
                <a:gd name="T64" fmla="*/ 24 w 60"/>
                <a:gd name="T65" fmla="*/ 16 h 39"/>
                <a:gd name="T66" fmla="*/ 22 w 60"/>
                <a:gd name="T67" fmla="*/ 16 h 39"/>
                <a:gd name="T68" fmla="*/ 20 w 60"/>
                <a:gd name="T69" fmla="*/ 6 h 39"/>
                <a:gd name="T70" fmla="*/ 12 w 60"/>
                <a:gd name="T71" fmla="*/ 6 h 39"/>
                <a:gd name="T72" fmla="*/ 14 w 60"/>
                <a:gd name="T73" fmla="*/ 16 h 39"/>
                <a:gd name="T74" fmla="*/ 11 w 60"/>
                <a:gd name="T75" fmla="*/ 16 h 39"/>
                <a:gd name="T76" fmla="*/ 11 w 60"/>
                <a:gd name="T77" fmla="*/ 5 h 39"/>
                <a:gd name="T78" fmla="*/ 24 w 60"/>
                <a:gd name="T79" fmla="*/ 5 h 39"/>
                <a:gd name="T80" fmla="*/ 24 w 60"/>
                <a:gd name="T8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39">
                  <a:moveTo>
                    <a:pt x="60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21"/>
                    <a:pt x="60" y="20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0" y="39"/>
                    <a:pt x="60" y="39"/>
                    <a:pt x="60" y="39"/>
                  </a:cubicBezTo>
                  <a:lnTo>
                    <a:pt x="60" y="34"/>
                  </a:lnTo>
                  <a:close/>
                  <a:moveTo>
                    <a:pt x="36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6"/>
                    <a:pt x="48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5"/>
                  </a:lnTo>
                  <a:close/>
                  <a:moveTo>
                    <a:pt x="24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4546600" y="4903788"/>
              <a:ext cx="77788" cy="15875"/>
            </a:xfrm>
            <a:custGeom>
              <a:avLst/>
              <a:gdLst>
                <a:gd name="T0" fmla="*/ 0 w 49"/>
                <a:gd name="T1" fmla="*/ 3 h 10"/>
                <a:gd name="T2" fmla="*/ 40 w 49"/>
                <a:gd name="T3" fmla="*/ 3 h 10"/>
                <a:gd name="T4" fmla="*/ 40 w 49"/>
                <a:gd name="T5" fmla="*/ 10 h 10"/>
                <a:gd name="T6" fmla="*/ 48 w 49"/>
                <a:gd name="T7" fmla="*/ 10 h 10"/>
                <a:gd name="T8" fmla="*/ 49 w 49"/>
                <a:gd name="T9" fmla="*/ 0 h 10"/>
                <a:gd name="T10" fmla="*/ 0 w 49"/>
                <a:gd name="T11" fmla="*/ 0 h 10"/>
                <a:gd name="T12" fmla="*/ 0 w 49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">
                  <a:moveTo>
                    <a:pt x="0" y="3"/>
                  </a:moveTo>
                  <a:lnTo>
                    <a:pt x="40" y="3"/>
                  </a:lnTo>
                  <a:lnTo>
                    <a:pt x="40" y="10"/>
                  </a:lnTo>
                  <a:lnTo>
                    <a:pt x="48" y="10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4562475" y="4910138"/>
              <a:ext cx="61913" cy="41275"/>
            </a:xfrm>
            <a:custGeom>
              <a:avLst/>
              <a:gdLst>
                <a:gd name="T0" fmla="*/ 16 w 62"/>
                <a:gd name="T1" fmla="*/ 0 h 43"/>
                <a:gd name="T2" fmla="*/ 2 w 62"/>
                <a:gd name="T3" fmla="*/ 0 h 43"/>
                <a:gd name="T4" fmla="*/ 0 w 62"/>
                <a:gd name="T5" fmla="*/ 17 h 43"/>
                <a:gd name="T6" fmla="*/ 47 w 62"/>
                <a:gd name="T7" fmla="*/ 17 h 43"/>
                <a:gd name="T8" fmla="*/ 47 w 62"/>
                <a:gd name="T9" fmla="*/ 34 h 43"/>
                <a:gd name="T10" fmla="*/ 61 w 62"/>
                <a:gd name="T11" fmla="*/ 42 h 43"/>
                <a:gd name="T12" fmla="*/ 62 w 62"/>
                <a:gd name="T13" fmla="*/ 41 h 43"/>
                <a:gd name="T14" fmla="*/ 62 w 62"/>
                <a:gd name="T15" fmla="*/ 12 h 43"/>
                <a:gd name="T16" fmla="*/ 14 w 62"/>
                <a:gd name="T17" fmla="*/ 12 h 43"/>
                <a:gd name="T18" fmla="*/ 16 w 6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3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60" y="41"/>
                    <a:pt x="61" y="42"/>
                  </a:cubicBezTo>
                  <a:cubicBezTo>
                    <a:pt x="62" y="43"/>
                    <a:pt x="62" y="41"/>
                    <a:pt x="62" y="4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4640263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7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7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4689475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8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8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4733925" y="4903788"/>
              <a:ext cx="38100" cy="46037"/>
            </a:xfrm>
            <a:custGeom>
              <a:avLst/>
              <a:gdLst>
                <a:gd name="T0" fmla="*/ 0 w 24"/>
                <a:gd name="T1" fmla="*/ 0 h 29"/>
                <a:gd name="T2" fmla="*/ 0 w 24"/>
                <a:gd name="T3" fmla="*/ 5 h 29"/>
                <a:gd name="T4" fmla="*/ 9 w 24"/>
                <a:gd name="T5" fmla="*/ 5 h 29"/>
                <a:gd name="T6" fmla="*/ 9 w 24"/>
                <a:gd name="T7" fmla="*/ 29 h 29"/>
                <a:gd name="T8" fmla="*/ 15 w 24"/>
                <a:gd name="T9" fmla="*/ 29 h 29"/>
                <a:gd name="T10" fmla="*/ 15 w 24"/>
                <a:gd name="T11" fmla="*/ 5 h 29"/>
                <a:gd name="T12" fmla="*/ 24 w 24"/>
                <a:gd name="T13" fmla="*/ 5 h 29"/>
                <a:gd name="T14" fmla="*/ 24 w 24"/>
                <a:gd name="T15" fmla="*/ 0 h 29"/>
                <a:gd name="T16" fmla="*/ 0 w 2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9" y="29"/>
                  </a:lnTo>
                  <a:lnTo>
                    <a:pt x="15" y="29"/>
                  </a:lnTo>
                  <a:lnTo>
                    <a:pt x="15" y="5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4481513" y="4943475"/>
              <a:ext cx="138113" cy="14287"/>
            </a:xfrm>
            <a:custGeom>
              <a:avLst/>
              <a:gdLst>
                <a:gd name="T0" fmla="*/ 81 w 140"/>
                <a:gd name="T1" fmla="*/ 7 h 15"/>
                <a:gd name="T2" fmla="*/ 0 w 140"/>
                <a:gd name="T3" fmla="*/ 8 h 15"/>
                <a:gd name="T4" fmla="*/ 4 w 140"/>
                <a:gd name="T5" fmla="*/ 13 h 15"/>
                <a:gd name="T6" fmla="*/ 80 w 140"/>
                <a:gd name="T7" fmla="*/ 13 h 15"/>
                <a:gd name="T8" fmla="*/ 106 w 140"/>
                <a:gd name="T9" fmla="*/ 15 h 15"/>
                <a:gd name="T10" fmla="*/ 140 w 140"/>
                <a:gd name="T11" fmla="*/ 8 h 15"/>
                <a:gd name="T12" fmla="*/ 133 w 140"/>
                <a:gd name="T13" fmla="*/ 4 h 15"/>
                <a:gd name="T14" fmla="*/ 81 w 140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5">
                  <a:moveTo>
                    <a:pt x="81" y="7"/>
                  </a:moveTo>
                  <a:cubicBezTo>
                    <a:pt x="41" y="0"/>
                    <a:pt x="5" y="4"/>
                    <a:pt x="0" y="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11"/>
                    <a:pt x="39" y="6"/>
                    <a:pt x="80" y="13"/>
                  </a:cubicBezTo>
                  <a:cubicBezTo>
                    <a:pt x="90" y="14"/>
                    <a:pt x="99" y="15"/>
                    <a:pt x="106" y="15"/>
                  </a:cubicBezTo>
                  <a:cubicBezTo>
                    <a:pt x="129" y="15"/>
                    <a:pt x="140" y="8"/>
                    <a:pt x="140" y="8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1" y="5"/>
                    <a:pt x="121" y="13"/>
                    <a:pt x="8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5E397A7A-90FB-4CD9-B124-B606C8E6E5BC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39745D81-8E1D-444D-98AB-45C8CBE1C9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FC192957-9782-475C-8AA1-F6896D955EAA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01CEAA5F-90CA-4479-9B51-5F90113E16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EA295B52-CC3D-4B4D-BAD2-3F4D10ABE6FA}" type="datetimeFigureOut">
              <a:rPr lang="zh-CN" altLang="en-US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+mn-ea"/>
              </a:defRPr>
            </a:lvl1pPr>
          </a:lstStyle>
          <a:p>
            <a:pPr>
              <a:defRPr/>
            </a:pPr>
            <a:fld id="{B4122428-CC94-44C5-B3B4-C1912EB5F18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PolyKen/AlphaRenju_Zero" TargetMode="Externa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9.jpeg"/><Relationship Id="rId4" Type="http://schemas.openxmlformats.org/officeDocument/2006/relationships/image" Target="../media/image4.tiff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tif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336C01-A2BF-1543-8E01-9AAED37A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5121"/>
            <a:ext cx="9262800" cy="5598621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155607" y="405197"/>
            <a:ext cx="525175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 err="1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AlphaGomoku</a:t>
            </a:r>
            <a:r>
              <a:rPr lang="zh-CN" altLang="en-US" sz="6000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6000" b="1" dirty="0">
              <a:solidFill>
                <a:schemeClr val="bg1"/>
              </a:solidFill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Zero</a:t>
            </a: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1316185" y="3792647"/>
            <a:ext cx="3801041" cy="9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spc="400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组员：谢铮 付星宇 虞锦源</a:t>
            </a:r>
            <a:endParaRPr lang="en-US" altLang="zh-CN" sz="2000" b="1" spc="400" dirty="0">
              <a:solidFill>
                <a:schemeClr val="bg1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spc="400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汇报人：虞锦源</a:t>
            </a:r>
            <a:endParaRPr lang="en-US" sz="2000" b="1" spc="400" dirty="0">
              <a:solidFill>
                <a:schemeClr val="bg1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88911A0-8DCD-F240-A844-E30B25C3B250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B0F56B52-AB9B-3649-879E-54DF904F30EB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9E4E7E1-555A-2643-9A89-C649A932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25891B-9A88-A545-A67A-6884311F759A}"/>
              </a:ext>
            </a:extLst>
          </p:cNvPr>
          <p:cNvGrpSpPr/>
          <p:nvPr/>
        </p:nvGrpSpPr>
        <p:grpSpPr>
          <a:xfrm>
            <a:off x="1524000" y="636860"/>
            <a:ext cx="4756150" cy="469900"/>
            <a:chOff x="1524000" y="636860"/>
            <a:chExt cx="4756150" cy="4699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A97EC7-0CF7-3342-A1BA-FCB4165E6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2850" y="636860"/>
              <a:ext cx="3797300" cy="4699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33EE70-94E7-B441-A29C-647172D08731}"/>
                </a:ext>
              </a:extLst>
            </p:cNvPr>
            <p:cNvSpPr txBox="1"/>
            <p:nvPr/>
          </p:nvSpPr>
          <p:spPr>
            <a:xfrm>
              <a:off x="1524000" y="711056"/>
              <a:ext cx="237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/>
                <a:t>损失函数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94EECAD-087E-BA45-97DC-66B0C9B2BC34}"/>
              </a:ext>
            </a:extLst>
          </p:cNvPr>
          <p:cNvSpPr txBox="1"/>
          <p:nvPr/>
        </p:nvSpPr>
        <p:spPr>
          <a:xfrm>
            <a:off x="1524000" y="1751013"/>
            <a:ext cx="4857750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/>
              <a:t>预测的胜率应该逼近最终真实的对弈结果</a:t>
            </a:r>
            <a:endParaRPr kumimoji="1" lang="en-US" altLang="zh-CN" sz="18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/>
              <a:t>生成的先验概率分布应该趋近</a:t>
            </a:r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MCTS</a:t>
            </a:r>
            <a:r>
              <a:rPr kumimoji="1" lang="zh-CN" altLang="en-US" sz="1800" b="1" dirty="0"/>
              <a:t>经过模拟和审慎挑选后的策略分布</a:t>
            </a:r>
            <a:endParaRPr kumimoji="1" lang="en-US" altLang="zh-CN" sz="18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/>
              <a:t>减少模型过拟合的可能，提升泛化能力</a:t>
            </a:r>
          </a:p>
        </p:txBody>
      </p:sp>
    </p:spTree>
    <p:extLst>
      <p:ext uri="{BB962C8B-B14F-4D97-AF65-F5344CB8AC3E}">
        <p14:creationId xmlns:p14="http://schemas.microsoft.com/office/powerpoint/2010/main" val="25960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3A03BB-EABF-C542-B720-F2A72581C8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3243"/>
            <a:ext cx="9262800" cy="5598621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455258" y="555961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977996" y="2199783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66"/>
          <p:cNvSpPr txBox="1">
            <a:spLocks noChangeArrowheads="1"/>
          </p:cNvSpPr>
          <p:nvPr/>
        </p:nvSpPr>
        <p:spPr bwMode="auto">
          <a:xfrm>
            <a:off x="1437862" y="1522664"/>
            <a:ext cx="3499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训练方法 </a:t>
            </a:r>
            <a:r>
              <a:rPr lang="en-US" altLang="zh-CN" sz="28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 结果展示</a:t>
            </a: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41718416-1B1D-7643-8C6E-78D514D7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12" y="728790"/>
            <a:ext cx="48164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第三部分</a:t>
            </a: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4D6237-CA48-6146-A859-7FA190B1851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7BE2268E-336A-B644-BF84-61A8CCCB18C7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9C7E633-81C2-D342-A637-BA7DDE00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F44BD59-6830-A044-AE9C-115BAF577782}"/>
              </a:ext>
            </a:extLst>
          </p:cNvPr>
          <p:cNvSpPr txBox="1"/>
          <p:nvPr/>
        </p:nvSpPr>
        <p:spPr>
          <a:xfrm>
            <a:off x="856399" y="1931987"/>
            <a:ext cx="5054600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SimSun" panose="02010600030101010101" pitchFamily="2" charset="-122"/>
                <a:ea typeface="SimSun" panose="02010600030101010101" pitchFamily="2" charset="-122"/>
              </a:rPr>
              <a:t>自我对弈式的强化学习</a:t>
            </a:r>
            <a:endParaRPr kumimoji="1" lang="en-US" altLang="zh-CN" sz="1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SimSun" panose="02010600030101010101" pitchFamily="2" charset="-122"/>
                <a:ea typeface="SimSun" panose="02010600030101010101" pitchFamily="2" charset="-122"/>
              </a:rPr>
              <a:t>运用少量人类对弈数据加快训练步伐</a:t>
            </a:r>
            <a:endParaRPr kumimoji="1" lang="en-US" altLang="zh-CN" sz="1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SimSun" panose="02010600030101010101" pitchFamily="2" charset="-122"/>
                <a:ea typeface="SimSun" panose="02010600030101010101" pitchFamily="2" charset="-122"/>
              </a:rPr>
              <a:t>异步模拟加速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493355-6CAF-3A43-93A3-4F1C921FAF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722" y="156367"/>
            <a:ext cx="3355278" cy="29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8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4D6237-CA48-6146-A859-7FA190B1851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7BE2268E-336A-B644-BF84-61A8CCCB18C7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9C7E633-81C2-D342-A637-BA7DDE00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B446F11-9AB6-4545-9311-424980B1CEF6}"/>
              </a:ext>
            </a:extLst>
          </p:cNvPr>
          <p:cNvSpPr/>
          <p:nvPr/>
        </p:nvSpPr>
        <p:spPr>
          <a:xfrm>
            <a:off x="1588257" y="4165168"/>
            <a:ext cx="235192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Helvetica" pitchFamily="2" charset="0"/>
              </a:rPr>
              <a:t>第一回合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" altLang="zh-CN" b="1" dirty="0">
                <a:latin typeface="Helvetica" pitchFamily="2" charset="0"/>
              </a:rPr>
              <a:t>: </a:t>
            </a:r>
            <a:r>
              <a:rPr lang="zh-CN" altLang="en-US" b="1" dirty="0">
                <a:latin typeface="Helvetica" pitchFamily="2" charset="0"/>
              </a:rPr>
              <a:t>白棋 </a:t>
            </a:r>
            <a:r>
              <a:rPr lang="en-US" altLang="zh-CN" b="1" dirty="0">
                <a:latin typeface="Helvetica" pitchFamily="2" charset="0"/>
              </a:rPr>
              <a:t>&amp;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" altLang="zh-CN" b="1" dirty="0">
                <a:latin typeface="Helvetica" pitchFamily="2" charset="0"/>
              </a:rPr>
              <a:t>: </a:t>
            </a:r>
            <a:r>
              <a:rPr lang="zh-CN" altLang="en-US" b="1" dirty="0">
                <a:latin typeface="Helvetica" pitchFamily="2" charset="0"/>
              </a:rPr>
              <a:t>黑棋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41E902-893F-4944-99D0-7AFBBADF082A}"/>
              </a:ext>
            </a:extLst>
          </p:cNvPr>
          <p:cNvSpPr/>
          <p:nvPr/>
        </p:nvSpPr>
        <p:spPr>
          <a:xfrm>
            <a:off x="5565970" y="4179816"/>
            <a:ext cx="273344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Helvetica" pitchFamily="2" charset="0"/>
              </a:rPr>
              <a:t>第二回合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" altLang="zh-CN" b="1" dirty="0">
                <a:latin typeface="Helvetica" pitchFamily="2" charset="0"/>
              </a:rPr>
              <a:t>: </a:t>
            </a:r>
            <a:r>
              <a:rPr lang="zh-CN" altLang="en-US" b="1" dirty="0">
                <a:latin typeface="Helvetica" pitchFamily="2" charset="0"/>
              </a:rPr>
              <a:t>白棋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en" altLang="zh-CN" b="1" dirty="0">
                <a:latin typeface="Helvetica" pitchFamily="2" charset="0"/>
              </a:rPr>
              <a:t>: </a:t>
            </a:r>
            <a:r>
              <a:rPr lang="zh-CN" altLang="en-US" b="1" dirty="0">
                <a:latin typeface="Helvetica" pitchFamily="2" charset="0"/>
              </a:rPr>
              <a:t>黑棋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67CA24-9D40-E344-8339-EE83E480C6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439" y="1116031"/>
            <a:ext cx="2785997" cy="27782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6C68C7-05C6-624D-A8A6-6AEBAAE944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958" y="1116031"/>
            <a:ext cx="2788287" cy="27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3A03BB-EABF-C542-B720-F2A72581C8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5121"/>
            <a:ext cx="9262800" cy="5598621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455258" y="555961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977996" y="2199783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66"/>
          <p:cNvSpPr txBox="1">
            <a:spLocks noChangeArrowheads="1"/>
          </p:cNvSpPr>
          <p:nvPr/>
        </p:nvSpPr>
        <p:spPr bwMode="auto">
          <a:xfrm>
            <a:off x="2098649" y="1514296"/>
            <a:ext cx="23367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10600040101010101" pitchFamily="2" charset="-122"/>
                <a:cs typeface="Times New Roman" panose="02020603050405020304" pitchFamily="18" charset="0"/>
              </a:rPr>
              <a:t>Future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STFangsong" panose="02010600040101010101" pitchFamily="2" charset="-122"/>
                <a:cs typeface="Times New Roman" panose="02020603050405020304" pitchFamily="18" charset="0"/>
              </a:rPr>
              <a:t>Works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STFangsong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41718416-1B1D-7643-8C6E-78D514D7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12" y="728790"/>
            <a:ext cx="48164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4129377333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4D6237-CA48-6146-A859-7FA190B1851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7BE2268E-336A-B644-BF84-61A8CCCB18C7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9C7E633-81C2-D342-A637-BA7DDE00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D869DE3-63E8-E643-94D1-7E0514FB525B}"/>
              </a:ext>
            </a:extLst>
          </p:cNvPr>
          <p:cNvSpPr txBox="1"/>
          <p:nvPr/>
        </p:nvSpPr>
        <p:spPr>
          <a:xfrm>
            <a:off x="11717" y="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DA4CCC-E4BD-C742-B94D-202A5E32393D}"/>
              </a:ext>
            </a:extLst>
          </p:cNvPr>
          <p:cNvGrpSpPr/>
          <p:nvPr/>
        </p:nvGrpSpPr>
        <p:grpSpPr>
          <a:xfrm>
            <a:off x="2954854" y="756597"/>
            <a:ext cx="3661101" cy="419731"/>
            <a:chOff x="1719457" y="1098034"/>
            <a:chExt cx="3327806" cy="419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B446F11-9AB6-4545-9311-424980B1CEF6}"/>
                    </a:ext>
                  </a:extLst>
                </p:cNvPr>
                <p:cNvSpPr/>
                <p:nvPr/>
              </p:nvSpPr>
              <p:spPr>
                <a:xfrm>
                  <a:off x="1719457" y="1117655"/>
                  <a:ext cx="72961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2000" b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B446F11-9AB6-4545-9311-424980B1CE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457" y="1117655"/>
                  <a:ext cx="729613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7813" t="-6061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EB1B3182-9E17-594B-BBAA-3C20AE0B474B}"/>
                </a:ext>
              </a:extLst>
            </p:cNvPr>
            <p:cNvCxnSpPr>
              <a:cxnSpLocks/>
            </p:cNvCxnSpPr>
            <p:nvPr/>
          </p:nvCxnSpPr>
          <p:spPr>
            <a:xfrm>
              <a:off x="2488185" y="1314974"/>
              <a:ext cx="15621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58C6848-3FAB-1D40-8EF0-A6594C09F0A1}"/>
                    </a:ext>
                  </a:extLst>
                </p:cNvPr>
                <p:cNvSpPr txBox="1"/>
                <p:nvPr/>
              </p:nvSpPr>
              <p:spPr>
                <a:xfrm>
                  <a:off x="4089400" y="1098034"/>
                  <a:ext cx="95786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</a:t>
                  </a:r>
                  <a14:m>
                    <m:oMath xmlns:m="http://schemas.openxmlformats.org/officeDocument/2006/math">
                      <m:r>
                        <a:rPr kumimoji="1" lang="zh-CN" altLang="en-US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zh-CN" alt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zh-CN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</a:t>
                  </a:r>
                  <a:endParaRPr kumimoji="1"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58C6848-3FAB-1D40-8EF0-A6594C09F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400" y="1098034"/>
                  <a:ext cx="957863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5952" t="-9677" b="-258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CD4695-7E49-0F4E-BADB-D3B1830A174E}"/>
              </a:ext>
            </a:extLst>
          </p:cNvPr>
          <p:cNvSpPr txBox="1"/>
          <p:nvPr/>
        </p:nvSpPr>
        <p:spPr>
          <a:xfrm>
            <a:off x="1945825" y="3236194"/>
            <a:ext cx="380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用弱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1600" b="1" dirty="0"/>
              <a:t>将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AlphaGomoku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600" b="1" dirty="0"/>
              <a:t>引上正轨？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BE9119-AE27-D546-98F0-A770C582274A}"/>
              </a:ext>
            </a:extLst>
          </p:cNvPr>
          <p:cNvSpPr txBox="1"/>
          <p:nvPr/>
        </p:nvSpPr>
        <p:spPr>
          <a:xfrm>
            <a:off x="1935068" y="3764825"/>
            <a:ext cx="343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训练不同策略导向的黑白双脑？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A0FDA17-4D60-CB44-8074-F8176B00143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101" y="1549400"/>
            <a:ext cx="2756899" cy="2044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C72489-46F2-7743-8327-3541DB094B42}"/>
              </a:ext>
            </a:extLst>
          </p:cNvPr>
          <p:cNvSpPr txBox="1"/>
          <p:nvPr/>
        </p:nvSpPr>
        <p:spPr>
          <a:xfrm>
            <a:off x="1581375" y="1822908"/>
            <a:ext cx="26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/>
              <a:t>核心问题：</a:t>
            </a:r>
            <a:endParaRPr kumimoji="1" lang="en-US" altLang="zh-CN" sz="1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3C2B81-C9CE-FA4A-8344-F4DDC1F284AF}"/>
              </a:ext>
            </a:extLst>
          </p:cNvPr>
          <p:cNvSpPr txBox="1"/>
          <p:nvPr/>
        </p:nvSpPr>
        <p:spPr>
          <a:xfrm>
            <a:off x="1581375" y="2716435"/>
            <a:ext cx="173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/>
              <a:t>解决方案：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C1BDB5-51F7-694D-97CA-863AF6C959A4}"/>
              </a:ext>
            </a:extLst>
          </p:cNvPr>
          <p:cNvSpPr txBox="1"/>
          <p:nvPr/>
        </p:nvSpPr>
        <p:spPr>
          <a:xfrm>
            <a:off x="1984766" y="2265826"/>
            <a:ext cx="21433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非对称博弈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5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04BA3B0-46E6-4F41-836F-C76B3E6792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5121"/>
            <a:ext cx="9262800" cy="5598621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591800" y="-1663700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19959" y="333548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感谢聆听</a:t>
            </a: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1448038" y="1532675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欢迎批评指正</a:t>
            </a: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11932" y="1441544"/>
            <a:ext cx="4386262" cy="44450"/>
            <a:chOff x="2404630" y="2852103"/>
            <a:chExt cx="4386695" cy="45720"/>
          </a:xfrm>
        </p:grpSpPr>
        <p:sp>
          <p:nvSpPr>
            <p:cNvPr id="4" name="任意多边形 3"/>
            <p:cNvSpPr/>
            <p:nvPr/>
          </p:nvSpPr>
          <p:spPr>
            <a:xfrm>
              <a:off x="2404630" y="2880360"/>
              <a:ext cx="1991591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flipH="1">
              <a:off x="4600575" y="2880360"/>
              <a:ext cx="2190750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479697" y="2852103"/>
              <a:ext cx="46043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1892F29-C3AB-CA47-8B5B-D523A044766D}"/>
              </a:ext>
            </a:extLst>
          </p:cNvPr>
          <p:cNvSpPr txBox="1"/>
          <p:nvPr/>
        </p:nvSpPr>
        <p:spPr>
          <a:xfrm>
            <a:off x="115113" y="1918436"/>
            <a:ext cx="485492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https://github.com/PolyKen/AlphaRenju_Zero</a:t>
            </a:r>
            <a:endParaRPr lang="en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2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E6062FD-05F5-1F4B-8936-9BDEA499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5121"/>
            <a:ext cx="9262800" cy="5598621"/>
          </a:xfrm>
          <a:prstGeom prst="rect">
            <a:avLst/>
          </a:prstGeom>
        </p:spPr>
      </p:pic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526855" y="722117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44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第一部分</a:t>
            </a:r>
          </a:p>
        </p:txBody>
      </p:sp>
      <p:sp>
        <p:nvSpPr>
          <p:cNvPr id="36" name="文本框 66"/>
          <p:cNvSpPr txBox="1">
            <a:spLocks noChangeArrowheads="1"/>
          </p:cNvSpPr>
          <p:nvPr/>
        </p:nvSpPr>
        <p:spPr bwMode="auto">
          <a:xfrm>
            <a:off x="2403417" y="1574306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项目背景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35C671-B2C2-F74C-9A27-729544388FB4}"/>
              </a:ext>
            </a:extLst>
          </p:cNvPr>
          <p:cNvGrpSpPr/>
          <p:nvPr/>
        </p:nvGrpSpPr>
        <p:grpSpPr>
          <a:xfrm>
            <a:off x="0" y="1964372"/>
            <a:ext cx="768350" cy="1279525"/>
            <a:chOff x="15688" y="1931986"/>
            <a:chExt cx="768350" cy="1279525"/>
          </a:xfrm>
        </p:grpSpPr>
        <p:sp>
          <p:nvSpPr>
            <p:cNvPr id="9" name="等腰三角形 38">
              <a:extLst>
                <a:ext uri="{FF2B5EF4-FFF2-40B4-BE49-F238E27FC236}">
                  <a16:creationId xmlns:a16="http://schemas.microsoft.com/office/drawing/2014/main" id="{0F42B70D-B9FC-344B-B978-34D7FEF26B9D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6FB799F-19F4-1240-A495-9BD7770D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12" name="任意多边形 15">
            <a:extLst>
              <a:ext uri="{FF2B5EF4-FFF2-40B4-BE49-F238E27FC236}">
                <a16:creationId xmlns:a16="http://schemas.microsoft.com/office/drawing/2014/main" id="{79E2F15A-7257-4646-84B2-8FBEBC2A7102}"/>
              </a:ext>
            </a:extLst>
          </p:cNvPr>
          <p:cNvSpPr/>
          <p:nvPr/>
        </p:nvSpPr>
        <p:spPr>
          <a:xfrm>
            <a:off x="390449" y="622608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任意多边形 15">
            <a:extLst>
              <a:ext uri="{FF2B5EF4-FFF2-40B4-BE49-F238E27FC236}">
                <a16:creationId xmlns:a16="http://schemas.microsoft.com/office/drawing/2014/main" id="{897A36D9-0989-D348-AD90-3FDE69FB9240}"/>
              </a:ext>
            </a:extLst>
          </p:cNvPr>
          <p:cNvSpPr/>
          <p:nvPr/>
        </p:nvSpPr>
        <p:spPr>
          <a:xfrm>
            <a:off x="1924846" y="2193664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62000" y="2565400"/>
            <a:ext cx="8369300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93F516-D15A-B346-BF3C-C5E1C3B396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510" y="-12476"/>
            <a:ext cx="2204790" cy="14698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B6F353-5155-3846-84A0-99D6C9C9C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582"/>
            <a:ext cx="2370760" cy="15805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5FAF97-B62A-AD44-A360-D0E8E5BF59AB}"/>
              </a:ext>
            </a:extLst>
          </p:cNvPr>
          <p:cNvGrpSpPr/>
          <p:nvPr/>
        </p:nvGrpSpPr>
        <p:grpSpPr>
          <a:xfrm>
            <a:off x="-7968" y="1937796"/>
            <a:ext cx="768350" cy="1279525"/>
            <a:chOff x="15688" y="1931986"/>
            <a:chExt cx="768350" cy="1279525"/>
          </a:xfrm>
        </p:grpSpPr>
        <p:sp>
          <p:nvSpPr>
            <p:cNvPr id="39" name="等腰三角形 38"/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C579B6-27D0-CA4F-A1BC-C720B73F5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483648-A81B-1040-8BE4-988533D79682}"/>
              </a:ext>
            </a:extLst>
          </p:cNvPr>
          <p:cNvGrpSpPr/>
          <p:nvPr/>
        </p:nvGrpSpPr>
        <p:grpSpPr>
          <a:xfrm>
            <a:off x="1322599" y="1895754"/>
            <a:ext cx="1661689" cy="980807"/>
            <a:chOff x="1322599" y="1895754"/>
            <a:chExt cx="1661689" cy="980807"/>
          </a:xfrm>
        </p:grpSpPr>
        <p:sp>
          <p:nvSpPr>
            <p:cNvPr id="28693" name="文本框 13"/>
            <p:cNvSpPr txBox="1">
              <a:spLocks noChangeArrowheads="1"/>
            </p:cNvSpPr>
            <p:nvPr/>
          </p:nvSpPr>
          <p:spPr bwMode="auto">
            <a:xfrm>
              <a:off x="1322599" y="1895754"/>
              <a:ext cx="16616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AlphaGo</a:t>
              </a:r>
              <a:r>
                <a:rPr lang="zh-CN" altLang="en-US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Fan</a:t>
              </a:r>
              <a:endParaRPr lang="zh-CN" altLang="en-US" sz="18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6DC13D0-80C0-8E4C-82EA-2EFC14B94ECC}"/>
                </a:ext>
              </a:extLst>
            </p:cNvPr>
            <p:cNvGrpSpPr/>
            <p:nvPr/>
          </p:nvGrpSpPr>
          <p:grpSpPr>
            <a:xfrm>
              <a:off x="1778879" y="2324111"/>
              <a:ext cx="550862" cy="552450"/>
              <a:chOff x="2476645" y="2720978"/>
              <a:chExt cx="550862" cy="55245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F6BBAE7-6298-1442-9000-244228B6B896}"/>
                  </a:ext>
                </a:extLst>
              </p:cNvPr>
              <p:cNvSpPr/>
              <p:nvPr/>
            </p:nvSpPr>
            <p:spPr bwMode="auto">
              <a:xfrm>
                <a:off x="2476645" y="2720978"/>
                <a:ext cx="550862" cy="55245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546AF7D-A0AF-464C-B47D-4DB736E05E31}"/>
                  </a:ext>
                </a:extLst>
              </p:cNvPr>
              <p:cNvSpPr/>
              <p:nvPr/>
            </p:nvSpPr>
            <p:spPr>
              <a:xfrm flipH="1" flipV="1">
                <a:off x="2642400" y="2876561"/>
                <a:ext cx="219351" cy="2412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65CB72-F9C7-6F45-8621-550E4C0A982A}"/>
              </a:ext>
            </a:extLst>
          </p:cNvPr>
          <p:cNvGrpSpPr/>
          <p:nvPr/>
        </p:nvGrpSpPr>
        <p:grpSpPr>
          <a:xfrm>
            <a:off x="3608762" y="2324111"/>
            <a:ext cx="1531188" cy="969951"/>
            <a:chOff x="3608762" y="2324111"/>
            <a:chExt cx="1531188" cy="969951"/>
          </a:xfrm>
        </p:grpSpPr>
        <p:sp>
          <p:nvSpPr>
            <p:cNvPr id="28689" name="文本框 13"/>
            <p:cNvSpPr txBox="1">
              <a:spLocks noChangeArrowheads="1"/>
            </p:cNvSpPr>
            <p:nvPr/>
          </p:nvSpPr>
          <p:spPr bwMode="auto">
            <a:xfrm>
              <a:off x="3608762" y="2924730"/>
              <a:ext cx="1531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AlphaGo</a:t>
              </a:r>
              <a:r>
                <a:rPr lang="zh-CN" altLang="en-US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Lee</a:t>
              </a:r>
              <a:endParaRPr lang="zh-CN" altLang="en-US" sz="18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D6944C4-0F25-D249-8E49-788595AAD28F}"/>
                </a:ext>
              </a:extLst>
            </p:cNvPr>
            <p:cNvGrpSpPr/>
            <p:nvPr/>
          </p:nvGrpSpPr>
          <p:grpSpPr>
            <a:xfrm>
              <a:off x="4100071" y="2324111"/>
              <a:ext cx="550862" cy="552450"/>
              <a:chOff x="2476645" y="2720978"/>
              <a:chExt cx="550862" cy="55245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62AA8BB-D6BA-A844-A917-E24B325B4F29}"/>
                  </a:ext>
                </a:extLst>
              </p:cNvPr>
              <p:cNvSpPr/>
              <p:nvPr/>
            </p:nvSpPr>
            <p:spPr bwMode="auto">
              <a:xfrm>
                <a:off x="2476645" y="2720978"/>
                <a:ext cx="550862" cy="55245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A6259AC-C858-BC4A-B49A-042FD6360427}"/>
                  </a:ext>
                </a:extLst>
              </p:cNvPr>
              <p:cNvSpPr/>
              <p:nvPr/>
            </p:nvSpPr>
            <p:spPr>
              <a:xfrm flipH="1" flipV="1">
                <a:off x="2642400" y="2876561"/>
                <a:ext cx="219351" cy="2412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C623171-793D-1C46-A420-2686C1392AC0}"/>
              </a:ext>
            </a:extLst>
          </p:cNvPr>
          <p:cNvGrpSpPr/>
          <p:nvPr/>
        </p:nvGrpSpPr>
        <p:grpSpPr>
          <a:xfrm>
            <a:off x="5822094" y="1865673"/>
            <a:ext cx="1749197" cy="1015664"/>
            <a:chOff x="5822094" y="1865673"/>
            <a:chExt cx="1749197" cy="1015664"/>
          </a:xfrm>
        </p:grpSpPr>
        <p:sp>
          <p:nvSpPr>
            <p:cNvPr id="28683" name="文本框 13"/>
            <p:cNvSpPr txBox="1">
              <a:spLocks noChangeArrowheads="1"/>
            </p:cNvSpPr>
            <p:nvPr/>
          </p:nvSpPr>
          <p:spPr bwMode="auto">
            <a:xfrm>
              <a:off x="5822094" y="1865673"/>
              <a:ext cx="17491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AlphaGo</a:t>
              </a:r>
              <a:r>
                <a:rPr lang="zh-CN" altLang="en-US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Zero</a:t>
              </a:r>
              <a:r>
                <a:rPr lang="zh-CN" altLang="en-US" sz="1800" dirty="0"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rPr>
                <a:t>  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D8FD1B9-6F07-F243-AAEB-3F44DAB48BA5}"/>
                </a:ext>
              </a:extLst>
            </p:cNvPr>
            <p:cNvGrpSpPr/>
            <p:nvPr/>
          </p:nvGrpSpPr>
          <p:grpSpPr>
            <a:xfrm>
              <a:off x="6421263" y="2328887"/>
              <a:ext cx="550862" cy="552450"/>
              <a:chOff x="2476645" y="2720978"/>
              <a:chExt cx="550862" cy="55245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6A88586-E591-C949-985C-20795F635135}"/>
                  </a:ext>
                </a:extLst>
              </p:cNvPr>
              <p:cNvSpPr/>
              <p:nvPr/>
            </p:nvSpPr>
            <p:spPr bwMode="auto">
              <a:xfrm>
                <a:off x="2476645" y="2720978"/>
                <a:ext cx="550862" cy="55245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8B95187-209B-9E47-AE86-3543AE115EF2}"/>
                  </a:ext>
                </a:extLst>
              </p:cNvPr>
              <p:cNvSpPr/>
              <p:nvPr/>
            </p:nvSpPr>
            <p:spPr>
              <a:xfrm flipH="1" flipV="1">
                <a:off x="2642400" y="2876561"/>
                <a:ext cx="219351" cy="2412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539285E7-A330-2341-9F2D-1BC3BDB83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950" y="1360060"/>
            <a:ext cx="5511524" cy="288174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C0EC663-0470-8A42-BC1F-3CB02D0CB5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397" y="267696"/>
            <a:ext cx="3367560" cy="4423996"/>
          </a:xfrm>
          <a:prstGeom prst="rect">
            <a:avLst/>
          </a:prstGeom>
        </p:spPr>
      </p:pic>
      <p:pic>
        <p:nvPicPr>
          <p:cNvPr id="65" name="内容占位符 3">
            <a:extLst>
              <a:ext uri="{FF2B5EF4-FFF2-40B4-BE49-F238E27FC236}">
                <a16:creationId xmlns:a16="http://schemas.microsoft.com/office/drawing/2014/main" id="{8F144C68-92DD-2C45-A98F-0203DD00D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8264" y="1591908"/>
            <a:ext cx="3941330" cy="219375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E74E6B65-3F04-E044-AC76-90FDA749E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9740" y="1264333"/>
            <a:ext cx="4675131" cy="28489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1D6264-5386-C84A-8B43-5683CA54AEC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0043" y="1723635"/>
            <a:ext cx="3829745" cy="2631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449F59-DA62-B74F-A4EC-C6D5D2CB22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570" y="1299895"/>
            <a:ext cx="5193355" cy="2934246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BDCED6-6AE8-674E-9B3D-B4893A6350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6000"/>
                    </a14:imgEffect>
                    <a14:imgEffect>
                      <a14:sharpenSoften amount="6000"/>
                    </a14:imgEffect>
                    <a14:imgEffect>
                      <a14:brightnessContrast bright="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056" r="-6"/>
          <a:stretch/>
        </p:blipFill>
        <p:spPr>
          <a:xfrm>
            <a:off x="0" y="-455121"/>
            <a:ext cx="9262800" cy="5598621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382481" y="599739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552343" y="711809"/>
            <a:ext cx="48164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第二部分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1743530" y="2199685"/>
            <a:ext cx="2578100" cy="0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1228240" y="1548427"/>
            <a:ext cx="3608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err="1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AlphaZero</a:t>
            </a:r>
            <a:r>
              <a:rPr lang="zh-CN" altLang="en-US" sz="2800" b="1" dirty="0">
                <a:solidFill>
                  <a:schemeClr val="bg1"/>
                </a:solidFill>
                <a:latin typeface="STFangsong" panose="02010600040101010101" pitchFamily="2" charset="-122"/>
                <a:ea typeface="STFangsong" panose="02010600040101010101" pitchFamily="2" charset="-122"/>
                <a:cs typeface="Arial" panose="020B0604020202020204" pitchFamily="34" charset="0"/>
              </a:rPr>
              <a:t> 算法的构成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5BAC1E1-67BE-504F-962B-7910DFA66979}"/>
              </a:ext>
            </a:extLst>
          </p:cNvPr>
          <p:cNvGrpSpPr/>
          <p:nvPr/>
        </p:nvGrpSpPr>
        <p:grpSpPr>
          <a:xfrm>
            <a:off x="-7968" y="1937796"/>
            <a:ext cx="768350" cy="1279525"/>
            <a:chOff x="15688" y="1931986"/>
            <a:chExt cx="768350" cy="1279525"/>
          </a:xfrm>
        </p:grpSpPr>
        <p:sp>
          <p:nvSpPr>
            <p:cNvPr id="11" name="等腰三角形 38">
              <a:extLst>
                <a:ext uri="{FF2B5EF4-FFF2-40B4-BE49-F238E27FC236}">
                  <a16:creationId xmlns:a16="http://schemas.microsoft.com/office/drawing/2014/main" id="{EA4587C3-7AEE-9943-9B5B-467D9D6DF151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A6A6188-40F4-1043-91F9-A17B1137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7"/>
          <p:cNvGrpSpPr/>
          <p:nvPr/>
        </p:nvGrpSpPr>
        <p:grpSpPr bwMode="auto">
          <a:xfrm>
            <a:off x="1397774" y="1051927"/>
            <a:ext cx="2800767" cy="903451"/>
            <a:chOff x="4082511" y="264691"/>
            <a:chExt cx="2800194" cy="903580"/>
          </a:xfrm>
        </p:grpSpPr>
        <p:sp>
          <p:nvSpPr>
            <p:cNvPr id="30742" name="文本框 13"/>
            <p:cNvSpPr txBox="1">
              <a:spLocks noChangeArrowheads="1"/>
            </p:cNvSpPr>
            <p:nvPr/>
          </p:nvSpPr>
          <p:spPr bwMode="auto">
            <a:xfrm>
              <a:off x="4474258" y="264691"/>
              <a:ext cx="1825765" cy="58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latin typeface="+mj-ea"/>
                  <a:ea typeface="+mj-ea"/>
                  <a:cs typeface="Arial" panose="020B0604020202020204" pitchFamily="34" charset="0"/>
                </a:rPr>
                <a:t>神经网络</a:t>
              </a:r>
            </a:p>
          </p:txBody>
        </p:sp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4082511" y="860450"/>
              <a:ext cx="2800194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用以评估行动的价值并产生策略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336257" y="19050"/>
            <a:ext cx="0" cy="5143500"/>
          </a:xfrm>
          <a:prstGeom prst="line">
            <a:avLst/>
          </a:pr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组合 7"/>
          <p:cNvGrpSpPr/>
          <p:nvPr/>
        </p:nvGrpSpPr>
        <p:grpSpPr bwMode="auto">
          <a:xfrm>
            <a:off x="837822" y="3202726"/>
            <a:ext cx="3057247" cy="871846"/>
            <a:chOff x="3148551" y="552488"/>
            <a:chExt cx="3056618" cy="871971"/>
          </a:xfrm>
        </p:grpSpPr>
        <p:sp>
          <p:nvSpPr>
            <p:cNvPr id="30732" name="文本框 13"/>
            <p:cNvSpPr txBox="1">
              <a:spLocks noChangeArrowheads="1"/>
            </p:cNvSpPr>
            <p:nvPr/>
          </p:nvSpPr>
          <p:spPr bwMode="auto">
            <a:xfrm>
              <a:off x="3148551" y="552488"/>
              <a:ext cx="3056618" cy="58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latin typeface="+mj-ea"/>
                  <a:ea typeface="+mj-ea"/>
                  <a:cs typeface="Arial" panose="020B0604020202020204" pitchFamily="34" charset="0"/>
                </a:rPr>
                <a:t>蒙特卡洛搜索树</a:t>
              </a:r>
            </a:p>
          </p:txBody>
        </p:sp>
        <p:sp>
          <p:nvSpPr>
            <p:cNvPr id="45" name="文本框 66"/>
            <p:cNvSpPr txBox="1">
              <a:spLocks noChangeArrowheads="1"/>
            </p:cNvSpPr>
            <p:nvPr/>
          </p:nvSpPr>
          <p:spPr bwMode="auto">
            <a:xfrm>
              <a:off x="3453419" y="1116638"/>
              <a:ext cx="2518120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预判采取不同行动的不同结果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E83DE03-465C-CE48-990A-BCE27BAA12BF}"/>
              </a:ext>
            </a:extLst>
          </p:cNvPr>
          <p:cNvGrpSpPr/>
          <p:nvPr/>
        </p:nvGrpSpPr>
        <p:grpSpPr>
          <a:xfrm>
            <a:off x="4060826" y="1151325"/>
            <a:ext cx="550862" cy="552450"/>
            <a:chOff x="2476645" y="2720978"/>
            <a:chExt cx="550862" cy="55245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E6D9845-F557-1A45-8F23-59DE3ECA8674}"/>
                </a:ext>
              </a:extLst>
            </p:cNvPr>
            <p:cNvSpPr/>
            <p:nvPr/>
          </p:nvSpPr>
          <p:spPr bwMode="auto">
            <a:xfrm>
              <a:off x="2476645" y="2720978"/>
              <a:ext cx="550862" cy="55245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1913900-5461-254B-8764-44B8340414C7}"/>
                </a:ext>
              </a:extLst>
            </p:cNvPr>
            <p:cNvSpPr/>
            <p:nvPr/>
          </p:nvSpPr>
          <p:spPr>
            <a:xfrm flipH="1" flipV="1">
              <a:off x="2642400" y="2876561"/>
              <a:ext cx="219351" cy="2412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AD2020-5D19-6348-AB7C-89A7FCA7EE5A}"/>
              </a:ext>
            </a:extLst>
          </p:cNvPr>
          <p:cNvGrpSpPr/>
          <p:nvPr/>
        </p:nvGrpSpPr>
        <p:grpSpPr>
          <a:xfrm>
            <a:off x="4060825" y="3208327"/>
            <a:ext cx="550862" cy="552450"/>
            <a:chOff x="2476645" y="2720978"/>
            <a:chExt cx="550862" cy="55245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F43566-5F3E-AF42-8A11-B16004FF164A}"/>
                </a:ext>
              </a:extLst>
            </p:cNvPr>
            <p:cNvSpPr/>
            <p:nvPr/>
          </p:nvSpPr>
          <p:spPr bwMode="auto">
            <a:xfrm>
              <a:off x="2476645" y="2720978"/>
              <a:ext cx="550862" cy="55245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D1DC08B-9868-B041-8FDF-3E039E2B8071}"/>
                </a:ext>
              </a:extLst>
            </p:cNvPr>
            <p:cNvSpPr/>
            <p:nvPr/>
          </p:nvSpPr>
          <p:spPr>
            <a:xfrm flipH="1" flipV="1">
              <a:off x="2642400" y="2876561"/>
              <a:ext cx="219351" cy="2412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6B6617E-C7E2-9D43-8F34-BAFCD548CA1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4" name="等腰三角形 38">
              <a:extLst>
                <a:ext uri="{FF2B5EF4-FFF2-40B4-BE49-F238E27FC236}">
                  <a16:creationId xmlns:a16="http://schemas.microsoft.com/office/drawing/2014/main" id="{366653D4-60F4-5E4D-A28C-F96D74A2056B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0151935-5010-644F-A369-24F09DE19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B12579D-2202-DF4C-9440-2227F74B5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555" y="414410"/>
            <a:ext cx="1995694" cy="19956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D7EB4C-3BDF-4043-87B9-7F4E11C583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556" y="2875673"/>
            <a:ext cx="1991314" cy="1836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39986A-27F1-C14B-A2F7-527D6696124A}"/>
              </a:ext>
            </a:extLst>
          </p:cNvPr>
          <p:cNvSpPr txBox="1"/>
          <p:nvPr/>
        </p:nvSpPr>
        <p:spPr>
          <a:xfrm>
            <a:off x="47229" y="143356"/>
            <a:ext cx="428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ea typeface="STFangsong" panose="02010600040101010101" pitchFamily="2" charset="-122"/>
                <a:cs typeface="Times New Roman" panose="02020603050405020304" pitchFamily="18" charset="0"/>
              </a:rPr>
              <a:t>AlphaZero</a:t>
            </a:r>
            <a:r>
              <a:rPr kumimoji="1" lang="zh-CN" altLang="en-US" sz="2400" b="1" dirty="0">
                <a:latin typeface="STFangsong" panose="02010600040101010101" pitchFamily="2" charset="-122"/>
                <a:ea typeface="STFangsong" panose="02010600040101010101" pitchFamily="2" charset="-122"/>
              </a:rPr>
              <a:t> </a:t>
            </a:r>
            <a:r>
              <a:rPr kumimoji="1" lang="zh-CN" altLang="en-US" sz="2400" b="1" dirty="0">
                <a:latin typeface="+mj-ea"/>
                <a:ea typeface="+mj-ea"/>
              </a:rPr>
              <a:t>算法的仿生学解释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2517013-284D-9444-9685-D930EDBFE170}"/>
              </a:ext>
            </a:extLst>
          </p:cNvPr>
          <p:cNvCxnSpPr/>
          <p:nvPr/>
        </p:nvCxnSpPr>
        <p:spPr>
          <a:xfrm>
            <a:off x="2259106" y="2043877"/>
            <a:ext cx="0" cy="1158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E8791D9-3E7A-A849-A60A-DDFD7C6F7553}"/>
              </a:ext>
            </a:extLst>
          </p:cNvPr>
          <p:cNvCxnSpPr/>
          <p:nvPr/>
        </p:nvCxnSpPr>
        <p:spPr>
          <a:xfrm flipV="1">
            <a:off x="3076687" y="2043877"/>
            <a:ext cx="0" cy="1158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835C677-83E0-B141-94D6-586128B0987F}"/>
              </a:ext>
            </a:extLst>
          </p:cNvPr>
          <p:cNvSpPr txBox="1"/>
          <p:nvPr/>
        </p:nvSpPr>
        <p:spPr>
          <a:xfrm>
            <a:off x="1762350" y="2295480"/>
            <a:ext cx="440313" cy="77440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kumimoji="1" lang="zh-CN" altLang="en-US" sz="1400" b="1" dirty="0"/>
              <a:t>指导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BFC9860-D291-364D-B6A6-B3A49B87EE5C}"/>
              </a:ext>
            </a:extLst>
          </p:cNvPr>
          <p:cNvSpPr txBox="1"/>
          <p:nvPr/>
        </p:nvSpPr>
        <p:spPr>
          <a:xfrm>
            <a:off x="2969785" y="2295480"/>
            <a:ext cx="440313" cy="77440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kumimoji="1" lang="zh-CN" altLang="en-US" sz="1400" b="1" dirty="0"/>
              <a:t>进化</a:t>
            </a: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7897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8AA0C60-E286-4D4E-B176-FD4A862438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9077"/>
            <a:ext cx="1702006" cy="170200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BB39F1-4928-B24A-A5B5-4813A21C2B7E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14" name="等腰三角形 38">
              <a:extLst>
                <a:ext uri="{FF2B5EF4-FFF2-40B4-BE49-F238E27FC236}">
                  <a16:creationId xmlns:a16="http://schemas.microsoft.com/office/drawing/2014/main" id="{B49D17CD-F315-7C43-906E-FD8855A30C3A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DDFCEF-DDEE-654D-8F78-A8C58C2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F7A4E17-DC32-D64F-8AD9-653B2CB6BEB1}"/>
              </a:ext>
            </a:extLst>
          </p:cNvPr>
          <p:cNvSpPr txBox="1"/>
          <p:nvPr/>
        </p:nvSpPr>
        <p:spPr>
          <a:xfrm>
            <a:off x="2192816" y="2698563"/>
            <a:ext cx="2213321" cy="185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+mj-ea"/>
                <a:ea typeface="+mj-ea"/>
              </a:rPr>
              <a:t>网络架构：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endParaRPr kumimoji="1" lang="en-US" altLang="zh-CN" sz="18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+mj-ea"/>
                <a:ea typeface="+mj-ea"/>
              </a:rPr>
              <a:t>残差塔</a:t>
            </a:r>
            <a:endParaRPr kumimoji="1" lang="en-US" altLang="zh-CN" sz="18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+mj-ea"/>
                <a:ea typeface="+mj-ea"/>
              </a:rPr>
              <a:t>策略分支</a:t>
            </a:r>
            <a:endParaRPr kumimoji="1" lang="en-US" altLang="zh-CN" sz="18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+mj-ea"/>
                <a:ea typeface="+mj-ea"/>
              </a:rPr>
              <a:t>价值分支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C74B957-C5DE-9F4B-A0EB-76594EDC14B3}"/>
              </a:ext>
            </a:extLst>
          </p:cNvPr>
          <p:cNvGrpSpPr/>
          <p:nvPr/>
        </p:nvGrpSpPr>
        <p:grpSpPr>
          <a:xfrm>
            <a:off x="1761652" y="-87964"/>
            <a:ext cx="4906962" cy="830997"/>
            <a:chOff x="2489200" y="72401"/>
            <a:chExt cx="4906962" cy="830997"/>
          </a:xfrm>
        </p:grpSpPr>
        <p:sp>
          <p:nvSpPr>
            <p:cNvPr id="58" name="文本框 66"/>
            <p:cNvSpPr txBox="1">
              <a:spLocks noChangeArrowheads="1"/>
            </p:cNvSpPr>
            <p:nvPr/>
          </p:nvSpPr>
          <p:spPr bwMode="auto">
            <a:xfrm>
              <a:off x="2489200" y="72401"/>
              <a:ext cx="49069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神经网络 </a:t>
              </a:r>
              <a:r>
                <a:rPr lang="en" altLang="zh-CN" sz="4800" b="1" dirty="0">
                  <a:latin typeface="+mj-ea"/>
                  <a:ea typeface="+mj-ea"/>
                </a:rPr>
                <a:t> 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8E097FB-F5C4-CE40-91D8-C200A6EA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5717" y="276789"/>
              <a:ext cx="571768" cy="571768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E40E2A8-719A-7247-9489-002767B7B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783" y="1282985"/>
            <a:ext cx="1828800" cy="5207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1D86F7-9FF6-F14C-98F7-A2FF1ED61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387" y="816130"/>
            <a:ext cx="2500119" cy="191726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1BBBAA9-C18B-0B45-B0A5-58D15E585B90}"/>
              </a:ext>
            </a:extLst>
          </p:cNvPr>
          <p:cNvGrpSpPr/>
          <p:nvPr/>
        </p:nvGrpSpPr>
        <p:grpSpPr>
          <a:xfrm>
            <a:off x="5365746" y="3211513"/>
            <a:ext cx="2898760" cy="1425703"/>
            <a:chOff x="5002922" y="3545763"/>
            <a:chExt cx="2898760" cy="142570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8F89F3-8906-5D40-B1F6-EC59A800137B}"/>
                </a:ext>
              </a:extLst>
            </p:cNvPr>
            <p:cNvSpPr txBox="1"/>
            <p:nvPr/>
          </p:nvSpPr>
          <p:spPr>
            <a:xfrm>
              <a:off x="5002922" y="4173967"/>
              <a:ext cx="9988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局面</a:t>
              </a: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C69ECEF0-B14F-EB41-AE02-9CD2BC918146}"/>
                </a:ext>
              </a:extLst>
            </p:cNvPr>
            <p:cNvCxnSpPr/>
            <p:nvPr/>
          </p:nvCxnSpPr>
          <p:spPr>
            <a:xfrm>
              <a:off x="5668743" y="4320161"/>
              <a:ext cx="10881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E22474-0FE3-1047-BC4E-CA0F02FFDE54}"/>
                </a:ext>
              </a:extLst>
            </p:cNvPr>
            <p:cNvSpPr txBox="1"/>
            <p:nvPr/>
          </p:nvSpPr>
          <p:spPr>
            <a:xfrm>
              <a:off x="5854671" y="4031911"/>
              <a:ext cx="902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残差塔</a:t>
              </a: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32118A7B-0B3D-714D-987A-F60EE2D74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900" y="3743661"/>
              <a:ext cx="808893" cy="576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A3802F46-5D9B-8240-8CBC-8C8D90C5E977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00" y="4320161"/>
              <a:ext cx="819651" cy="510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36EBB34-7E9A-0040-B089-4B129E66DD3B}"/>
                </a:ext>
              </a:extLst>
            </p:cNvPr>
            <p:cNvSpPr txBox="1"/>
            <p:nvPr/>
          </p:nvSpPr>
          <p:spPr>
            <a:xfrm rot="1979312">
              <a:off x="6605598" y="4651716"/>
              <a:ext cx="12960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价值分支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BD01A9C-8050-7641-8933-3AAED0152FA9}"/>
                </a:ext>
              </a:extLst>
            </p:cNvPr>
            <p:cNvSpPr txBox="1"/>
            <p:nvPr/>
          </p:nvSpPr>
          <p:spPr>
            <a:xfrm rot="19340951">
              <a:off x="6600020" y="3790882"/>
              <a:ext cx="902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策略分支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5424927-52DC-894D-8340-B133E7BD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5107" y="3545763"/>
              <a:ext cx="215900" cy="2667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FC14DFF-D88D-4E49-BBED-73EF7ABC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053" y="4811460"/>
              <a:ext cx="176006" cy="16000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AC47DBB-2850-4245-AC92-2D47A199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1563" y="4251163"/>
              <a:ext cx="163287" cy="14287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7897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LOGO</a:t>
              </a:r>
              <a:endParaRPr lang="zh-CN" altLang="en-US" sz="100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8" name="文本框 66"/>
          <p:cNvSpPr txBox="1">
            <a:spLocks noChangeArrowheads="1"/>
          </p:cNvSpPr>
          <p:nvPr/>
        </p:nvSpPr>
        <p:spPr bwMode="auto">
          <a:xfrm>
            <a:off x="2751932" y="354662"/>
            <a:ext cx="49069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蒙特卡洛树搜索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MCTS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C5CF05-F6C5-A744-B229-30400EF4046E}"/>
              </a:ext>
            </a:extLst>
          </p:cNvPr>
          <p:cNvSpPr txBox="1"/>
          <p:nvPr/>
        </p:nvSpPr>
        <p:spPr>
          <a:xfrm>
            <a:off x="2751932" y="1258951"/>
            <a:ext cx="239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当前局面</a:t>
            </a:r>
            <a:endParaRPr kumimoji="1"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BB39F1-4928-B24A-A5B5-4813A21C2B7E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14" name="等腰三角形 38">
              <a:extLst>
                <a:ext uri="{FF2B5EF4-FFF2-40B4-BE49-F238E27FC236}">
                  <a16:creationId xmlns:a16="http://schemas.microsoft.com/office/drawing/2014/main" id="{B49D17CD-F315-7C43-906E-FD8855A30C3A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DDFCEF-DDEE-654D-8F78-A8C58C2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F356054-0457-2A48-BFDB-1AFB17A2D8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99" y="5079"/>
            <a:ext cx="1991314" cy="1836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F0B2D8-6E71-E849-9DC6-DDC22EB31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832" y="3208573"/>
            <a:ext cx="790434" cy="3579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BEC98F-0CDD-8A4B-BAB8-8497E4C8B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964" y="3566505"/>
            <a:ext cx="1720826" cy="5231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8A016CC-3FAC-D149-9845-3FEB27E5A41E}"/>
              </a:ext>
            </a:extLst>
          </p:cNvPr>
          <p:cNvSpPr txBox="1"/>
          <p:nvPr/>
        </p:nvSpPr>
        <p:spPr>
          <a:xfrm>
            <a:off x="2648583" y="2681956"/>
            <a:ext cx="2098251" cy="1635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/>
              <a:t>三种决策方式</a:t>
            </a:r>
            <a:r>
              <a:rPr kumimoji="1" lang="zh-CN" altLang="en-US" sz="1400" b="1" dirty="0"/>
              <a:t>：</a:t>
            </a:r>
            <a:endParaRPr kumimoji="1" lang="en-US" altLang="zh-CN" sz="1400" b="1" dirty="0"/>
          </a:p>
          <a:p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完全随机策略</a:t>
            </a:r>
            <a:endParaRPr kumimoji="1"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确定性策略</a:t>
            </a:r>
            <a:endParaRPr kumimoji="1"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半随机策略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5E8810-7415-BB47-BB5A-4DA1A82C4932}"/>
              </a:ext>
            </a:extLst>
          </p:cNvPr>
          <p:cNvGrpSpPr/>
          <p:nvPr/>
        </p:nvGrpSpPr>
        <p:grpSpPr>
          <a:xfrm>
            <a:off x="4445964" y="1826705"/>
            <a:ext cx="2701129" cy="369332"/>
            <a:chOff x="4445964" y="1826705"/>
            <a:chExt cx="2701129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14BDD0-A187-CE4A-A738-4D6F2888FC0A}"/>
                </a:ext>
              </a:extLst>
            </p:cNvPr>
            <p:cNvSpPr txBox="1"/>
            <p:nvPr/>
          </p:nvSpPr>
          <p:spPr>
            <a:xfrm>
              <a:off x="4445964" y="1826705"/>
              <a:ext cx="2701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kumimoji="1" lang="zh-CN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：行动分布向量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CF99B8D-7B82-E046-A8E6-8C9BE5B53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6219" y="1897071"/>
              <a:ext cx="228600" cy="2286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08FC0C8-8BFC-6B45-BA0C-CBD5443C586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792" y="2184851"/>
            <a:ext cx="2676102" cy="7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4516"/>
      </p:ext>
    </p:extLst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E13A2B-C2A8-7B47-8DC5-CB2B1AB456E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D96DB763-BE92-A94F-828A-F330A9270B66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3639C40-1790-7B42-BAD5-478285AA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757AABF-4FB7-A048-A995-5206C897ED13}"/>
              </a:ext>
            </a:extLst>
          </p:cNvPr>
          <p:cNvSpPr txBox="1"/>
          <p:nvPr/>
        </p:nvSpPr>
        <p:spPr>
          <a:xfrm>
            <a:off x="1030642" y="637481"/>
            <a:ext cx="5359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/>
              <a:t>树的节点：每个局面</a:t>
            </a:r>
            <a:endParaRPr kumimoji="1" lang="en-US" altLang="zh-CN" sz="1800" b="1" dirty="0"/>
          </a:p>
          <a:p>
            <a:endParaRPr kumimoji="1" lang="en-US" altLang="zh-CN" sz="1800" b="1" dirty="0"/>
          </a:p>
          <a:p>
            <a:r>
              <a:rPr kumimoji="1" lang="zh-CN" altLang="en-US" sz="1800" b="1" dirty="0"/>
              <a:t>树的每条分支：在每个局面下可以采取的不同行动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70D09C-32AA-9F4B-AAFE-5714220CFEA7}"/>
              </a:ext>
            </a:extLst>
          </p:cNvPr>
          <p:cNvSpPr txBox="1"/>
          <p:nvPr/>
        </p:nvSpPr>
        <p:spPr>
          <a:xfrm>
            <a:off x="1030642" y="2313233"/>
            <a:ext cx="3022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>
                <a:latin typeface="+mj-ea"/>
                <a:ea typeface="+mj-ea"/>
              </a:rPr>
              <a:t>每条边保存如下的统计量</a:t>
            </a:r>
            <a:r>
              <a:rPr kumimoji="1" lang="zh-CN" altLang="en-US" sz="1600" b="1" dirty="0">
                <a:latin typeface="+mj-ea"/>
                <a:ea typeface="+mj-ea"/>
              </a:rPr>
              <a:t>：</a:t>
            </a:r>
            <a:endParaRPr kumimoji="1" lang="en-US" altLang="zh-CN" sz="1600" b="1" dirty="0">
              <a:latin typeface="+mj-ea"/>
              <a:ea typeface="+mj-ea"/>
            </a:endParaRPr>
          </a:p>
          <a:p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访问次数，</a:t>
            </a:r>
            <a:r>
              <a:rPr kumimoji="1" lang="en-US" altLang="zh-CN" sz="1600" b="1" dirty="0"/>
              <a:t>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先验概率，</a:t>
            </a:r>
            <a:r>
              <a:rPr kumimoji="1" lang="en-US" altLang="zh-CN" sz="1600" b="1" dirty="0"/>
              <a:t>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总行动价值，</a:t>
            </a:r>
            <a:r>
              <a:rPr kumimoji="1" lang="en-US" altLang="zh-CN" sz="1600" b="1" dirty="0"/>
              <a:t>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行动价值均值，</a:t>
            </a:r>
            <a:r>
              <a:rPr kumimoji="1" lang="en-US" altLang="zh-CN" sz="1600" b="1" dirty="0"/>
              <a:t>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7896F7-539D-0A46-AC6F-94762FB5A4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6595" y="3074667"/>
            <a:ext cx="318108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F6D9D6-9BC2-FA42-9FC6-C8F0EA8B4444}"/>
              </a:ext>
            </a:extLst>
          </p:cNvPr>
          <p:cNvGrpSpPr/>
          <p:nvPr/>
        </p:nvGrpSpPr>
        <p:grpSpPr>
          <a:xfrm>
            <a:off x="-3598" y="1931987"/>
            <a:ext cx="768350" cy="1279525"/>
            <a:chOff x="15688" y="1931986"/>
            <a:chExt cx="768350" cy="1279525"/>
          </a:xfrm>
        </p:grpSpPr>
        <p:sp>
          <p:nvSpPr>
            <p:cNvPr id="3" name="等腰三角形 38">
              <a:extLst>
                <a:ext uri="{FF2B5EF4-FFF2-40B4-BE49-F238E27FC236}">
                  <a16:creationId xmlns:a16="http://schemas.microsoft.com/office/drawing/2014/main" id="{DCD6CAAD-6BF5-4647-BCB6-A203BE900429}"/>
                </a:ext>
              </a:extLst>
            </p:cNvPr>
            <p:cNvSpPr/>
            <p:nvPr/>
          </p:nvSpPr>
          <p:spPr bwMode="auto">
            <a:xfrm rot="5400000">
              <a:off x="-239900" y="2187574"/>
              <a:ext cx="1279525" cy="7683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33B7379-C13D-BB48-924D-34DF2DDA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334" y="2410103"/>
              <a:ext cx="298803" cy="323295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90CAF00-2760-F445-9366-C8DFBA03D929}"/>
              </a:ext>
            </a:extLst>
          </p:cNvPr>
          <p:cNvSpPr txBox="1"/>
          <p:nvPr/>
        </p:nvSpPr>
        <p:spPr>
          <a:xfrm>
            <a:off x="2420081" y="2410104"/>
            <a:ext cx="4500225" cy="20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模拟的三个步骤：</a:t>
            </a:r>
            <a:endParaRPr kumimoji="1" lang="en-US" altLang="zh-CN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选择</a:t>
            </a:r>
            <a:endParaRPr kumimoji="1" lang="en-US" altLang="zh-CN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评估和扩展</a:t>
            </a:r>
            <a:endParaRPr kumimoji="1" lang="en-US" altLang="zh-CN" sz="2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回溯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112C0-A9BE-9841-9EA8-5F4494E552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151" y="273407"/>
            <a:ext cx="6104849" cy="17624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57E0FA-71A6-9F4E-894B-24484F2E7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416" y="3158562"/>
            <a:ext cx="3142055" cy="4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08">
      <a:dk1>
        <a:sysClr val="windowText" lastClr="000000"/>
      </a:dk1>
      <a:lt1>
        <a:sysClr val="window" lastClr="FFFFFF"/>
      </a:lt1>
      <a:dk2>
        <a:srgbClr val="43C7CB"/>
      </a:dk2>
      <a:lt2>
        <a:srgbClr val="2A62AE"/>
      </a:lt2>
      <a:accent1>
        <a:srgbClr val="4C86D4"/>
      </a:accent1>
      <a:accent2>
        <a:srgbClr val="FEED45"/>
      </a:accent2>
      <a:accent3>
        <a:srgbClr val="0FB249"/>
      </a:accent3>
      <a:accent4>
        <a:srgbClr val="92D14F"/>
      </a:accent4>
      <a:accent5>
        <a:srgbClr val="89C54B"/>
      </a:accent5>
      <a:accent6>
        <a:srgbClr val="81B7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322</Words>
  <Application>Microsoft Macintosh PowerPoint</Application>
  <PresentationFormat>全屏显示(16:9)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STFangsong</vt:lpstr>
      <vt:lpstr>宋体</vt:lpstr>
      <vt:lpstr>宋体</vt:lpstr>
      <vt:lpstr>微软雅黑</vt:lpstr>
      <vt:lpstr>SimSun-ExtB</vt:lpstr>
      <vt:lpstr>Arial</vt:lpstr>
      <vt:lpstr>Calibri</vt:lpstr>
      <vt:lpstr>Calibri Light</vt:lpstr>
      <vt:lpstr>Cambria Math</vt:lpstr>
      <vt:lpstr>Helvetica</vt:lpstr>
      <vt:lpstr>Helvetica-Roman-SemiB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8074</cp:revision>
  <dcterms:created xsi:type="dcterms:W3CDTF">2015-10-08T14:18:00Z</dcterms:created>
  <dcterms:modified xsi:type="dcterms:W3CDTF">2018-08-29T17:39:59Z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